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65"/>
  </p:notesMasterIdLst>
  <p:handoutMasterIdLst>
    <p:handoutMasterId r:id="rId66"/>
  </p:handoutMasterIdLst>
  <p:sldIdLst>
    <p:sldId id="1393" r:id="rId8"/>
    <p:sldId id="1466" r:id="rId9"/>
    <p:sldId id="1518" r:id="rId10"/>
    <p:sldId id="1520" r:id="rId11"/>
    <p:sldId id="1532" r:id="rId12"/>
    <p:sldId id="1556" r:id="rId13"/>
    <p:sldId id="1533" r:id="rId14"/>
    <p:sldId id="1535" r:id="rId15"/>
    <p:sldId id="1569" r:id="rId16"/>
    <p:sldId id="1570" r:id="rId17"/>
    <p:sldId id="1571" r:id="rId18"/>
    <p:sldId id="1572" r:id="rId19"/>
    <p:sldId id="1539" r:id="rId20"/>
    <p:sldId id="1538" r:id="rId21"/>
    <p:sldId id="1575" r:id="rId22"/>
    <p:sldId id="1573" r:id="rId23"/>
    <p:sldId id="1576" r:id="rId24"/>
    <p:sldId id="1574" r:id="rId25"/>
    <p:sldId id="1578" r:id="rId26"/>
    <p:sldId id="1582" r:id="rId27"/>
    <p:sldId id="1580" r:id="rId28"/>
    <p:sldId id="1583" r:id="rId29"/>
    <p:sldId id="1577" r:id="rId30"/>
    <p:sldId id="1517" r:id="rId31"/>
    <p:sldId id="1584" r:id="rId32"/>
    <p:sldId id="1585" r:id="rId33"/>
    <p:sldId id="1586" r:id="rId34"/>
    <p:sldId id="1587" r:id="rId35"/>
    <p:sldId id="1588" r:id="rId36"/>
    <p:sldId id="1589" r:id="rId37"/>
    <p:sldId id="1591" r:id="rId38"/>
    <p:sldId id="1590" r:id="rId39"/>
    <p:sldId id="1592" r:id="rId40"/>
    <p:sldId id="1593" r:id="rId41"/>
    <p:sldId id="1594" r:id="rId42"/>
    <p:sldId id="1596" r:id="rId43"/>
    <p:sldId id="1597" r:id="rId44"/>
    <p:sldId id="1598" r:id="rId45"/>
    <p:sldId id="1599" r:id="rId46"/>
    <p:sldId id="1600" r:id="rId47"/>
    <p:sldId id="1601" r:id="rId48"/>
    <p:sldId id="1595" r:id="rId49"/>
    <p:sldId id="1602" r:id="rId50"/>
    <p:sldId id="1603" r:id="rId51"/>
    <p:sldId id="1604" r:id="rId52"/>
    <p:sldId id="1605" r:id="rId53"/>
    <p:sldId id="1606" r:id="rId54"/>
    <p:sldId id="1607" r:id="rId55"/>
    <p:sldId id="1608" r:id="rId56"/>
    <p:sldId id="1609" r:id="rId57"/>
    <p:sldId id="1610" r:id="rId58"/>
    <p:sldId id="1611" r:id="rId59"/>
    <p:sldId id="1613" r:id="rId60"/>
    <p:sldId id="1612" r:id="rId61"/>
    <p:sldId id="1614" r:id="rId62"/>
    <p:sldId id="1487" r:id="rId63"/>
    <p:sldId id="1615" r:id="rId6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466"/>
            <p14:sldId id="1518"/>
            <p14:sldId id="1520"/>
            <p14:sldId id="1532"/>
            <p14:sldId id="1556"/>
            <p14:sldId id="1533"/>
            <p14:sldId id="1535"/>
            <p14:sldId id="1569"/>
            <p14:sldId id="1570"/>
            <p14:sldId id="1571"/>
            <p14:sldId id="1572"/>
            <p14:sldId id="1539"/>
            <p14:sldId id="1538"/>
            <p14:sldId id="1575"/>
            <p14:sldId id="1573"/>
            <p14:sldId id="1576"/>
            <p14:sldId id="1574"/>
            <p14:sldId id="1578"/>
            <p14:sldId id="1582"/>
            <p14:sldId id="1580"/>
            <p14:sldId id="1583"/>
            <p14:sldId id="1577"/>
            <p14:sldId id="1517"/>
            <p14:sldId id="1584"/>
            <p14:sldId id="1585"/>
            <p14:sldId id="1586"/>
            <p14:sldId id="1587"/>
            <p14:sldId id="1588"/>
            <p14:sldId id="1589"/>
            <p14:sldId id="1591"/>
            <p14:sldId id="1590"/>
            <p14:sldId id="1592"/>
            <p14:sldId id="1593"/>
            <p14:sldId id="1594"/>
            <p14:sldId id="1596"/>
            <p14:sldId id="1597"/>
            <p14:sldId id="1598"/>
            <p14:sldId id="1599"/>
            <p14:sldId id="1600"/>
            <p14:sldId id="1601"/>
            <p14:sldId id="1595"/>
            <p14:sldId id="1602"/>
            <p14:sldId id="1603"/>
            <p14:sldId id="1604"/>
            <p14:sldId id="1605"/>
            <p14:sldId id="1606"/>
            <p14:sldId id="1607"/>
            <p14:sldId id="1608"/>
            <p14:sldId id="1609"/>
            <p14:sldId id="1610"/>
            <p14:sldId id="1611"/>
            <p14:sldId id="1613"/>
            <p14:sldId id="1612"/>
          </p14:sldIdLst>
        </p14:section>
        <p14:section name="Finalizando" id="{CF622469-3E87-46BA-8ED6-912C47B00EF3}">
          <p14:sldIdLst>
            <p14:sldId id="1614"/>
            <p14:sldId id="1487"/>
            <p14:sldId id="16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40" autoAdjust="0"/>
    <p:restoredTop sz="79472" autoAdjust="0"/>
  </p:normalViewPr>
  <p:slideViewPr>
    <p:cSldViewPr>
      <p:cViewPr>
        <p:scale>
          <a:sx n="67" d="100"/>
          <a:sy n="67" d="100"/>
        </p:scale>
        <p:origin x="38" y="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commentAuthors" Target="commentAuthor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4/3/2018 7:50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4/3/2018 7:39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7:39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7:39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00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7:39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814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7:39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05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7:39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924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7:39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84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7:39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515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7:39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359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7:55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10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8:20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96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9:25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41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4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9:31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67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9:14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66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9:44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10:13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38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2016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7:39 AM</a:t>
            </a:fld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75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10:48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88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10:56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389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11:04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174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11:20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262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11:34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028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7:39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230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11:46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1836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11:58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4512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12:40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7245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1:48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169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2:13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1416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2:36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819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3:09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339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3:16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952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3:29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2005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3:30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752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7:39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403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3:31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0793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3:35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0984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2:41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38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3:36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813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3:39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465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3:39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369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3:41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443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3:41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8886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3:44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375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3:45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61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7:39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894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3:48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2583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3:49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8408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3:50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5017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3:56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1595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3:50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6423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4:00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1866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4/3/2018 7:39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889972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4/3/2018 4:04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973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7:39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70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7:39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090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7:39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148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4/3/2018 7:39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20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03/04/2018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7405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03/04/2018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27" r:id="rId22"/>
    <p:sldLayoutId id="2147484477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natogroffe/ASPNETCore2_Kubernet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29EFD48D-C2C0-4495-A706-CBBBB80D33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90"/>
          <a:stretch/>
        </p:blipFill>
        <p:spPr>
          <a:xfrm>
            <a:off x="15558" y="-1"/>
            <a:ext cx="12420918" cy="570706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8037" y="525462"/>
            <a:ext cx="10287000" cy="2982969"/>
          </a:xfrm>
        </p:spPr>
        <p:txBody>
          <a:bodyPr/>
          <a:lstStyle/>
          <a:p>
            <a:r>
              <a:rPr lang="pt-BR" sz="4800" b="1" dirty="0"/>
              <a:t>ASP.NET Core + </a:t>
            </a:r>
            <a:r>
              <a:rPr lang="pt-BR" sz="4800" b="1" dirty="0" err="1"/>
              <a:t>Kubernetes</a:t>
            </a:r>
            <a:r>
              <a:rPr lang="pt-BR" sz="4800" b="1" dirty="0"/>
              <a:t> + Azure</a:t>
            </a:r>
            <a:br>
              <a:rPr lang="pt-BR" sz="4800" b="1" dirty="0"/>
            </a:br>
            <a:r>
              <a:rPr lang="pt-BR" sz="3200" b="1" dirty="0"/>
              <a:t>Primeiros passos com  orquestração de containers na nuvem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7589837" y="3040062"/>
            <a:ext cx="5517355" cy="1752600"/>
          </a:xfrm>
        </p:spPr>
        <p:txBody>
          <a:bodyPr/>
          <a:lstStyle/>
          <a:p>
            <a:r>
              <a:rPr lang="en-US" b="1" dirty="0"/>
              <a:t>Renato </a:t>
            </a:r>
            <a:r>
              <a:rPr lang="en-US" b="1" dirty="0" err="1"/>
              <a:t>Groffe</a:t>
            </a:r>
            <a:endParaRPr lang="en-US" b="1" dirty="0"/>
          </a:p>
          <a:p>
            <a:r>
              <a:rPr lang="en-US" sz="2800" dirty="0"/>
              <a:t>Microsoft MVP, MTAC</a:t>
            </a:r>
          </a:p>
          <a:p>
            <a:r>
              <a:rPr lang="en-US" sz="2800" dirty="0"/>
              <a:t>facebook.com/</a:t>
            </a:r>
            <a:r>
              <a:rPr lang="en-US" sz="2800" dirty="0" err="1"/>
              <a:t>renatogroffe</a:t>
            </a:r>
            <a:br>
              <a:rPr lang="en-US" sz="2800" dirty="0"/>
            </a:br>
            <a:r>
              <a:rPr lang="en-US" sz="2800" dirty="0"/>
              <a:t>medium.com/@</a:t>
            </a:r>
            <a:r>
              <a:rPr lang="en-US" sz="2800" dirty="0" err="1"/>
              <a:t>renato.groffe</a:t>
            </a:r>
            <a:r>
              <a:rPr lang="en-US" sz="2800" dirty="0"/>
              <a:t>/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F553A28-5390-4159-A2A9-6C031C535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037" y="5920754"/>
            <a:ext cx="1981200" cy="85362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0EEF836-E811-4DB4-8D82-2F7AE7BCA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7304" y="5929458"/>
            <a:ext cx="1738259" cy="83621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731DFBC-31AE-4E8E-9A95-9A1E2014B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8455" y="5813651"/>
            <a:ext cx="1750075" cy="109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Utilizando orquestradores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68ADBC4-694F-4D91-BD5E-6D008AC5F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" y="2049462"/>
            <a:ext cx="3568811" cy="352246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74437A4-760B-476A-9FD4-F6ACF2B38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648" y="1116012"/>
            <a:ext cx="4219575" cy="47625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515F8C4D-5DD0-425A-B43F-5CDA82A6A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037" y="2506662"/>
            <a:ext cx="2305368" cy="232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5161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 como a nuvem Microsoft fica nisto?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3DCB78C-E8D5-4C8B-A874-A14D60B9F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37" y="1897062"/>
            <a:ext cx="3819145" cy="381914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BFA92CB-9891-4503-B48B-5D879DCA6EC3}"/>
              </a:ext>
            </a:extLst>
          </p:cNvPr>
          <p:cNvSpPr txBox="1">
            <a:spLocks/>
          </p:cNvSpPr>
          <p:nvPr/>
        </p:nvSpPr>
        <p:spPr>
          <a:xfrm>
            <a:off x="5761037" y="3347846"/>
            <a:ext cx="6403166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>
                <a:solidFill>
                  <a:schemeClr val="accent2"/>
                </a:solidFill>
              </a:rPr>
              <a:t>Azure Container Service</a:t>
            </a:r>
          </a:p>
        </p:txBody>
      </p:sp>
    </p:spTree>
    <p:extLst>
      <p:ext uri="{BB962C8B-B14F-4D97-AF65-F5344CB8AC3E}">
        <p14:creationId xmlns:p14="http://schemas.microsoft.com/office/powerpoint/2010/main" val="88538985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 mais recentemente (ainda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Preview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3DCB78C-E8D5-4C8B-A874-A14D60B9F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037" y="1778983"/>
            <a:ext cx="3057145" cy="305714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BBFA92CB-9891-4503-B48B-5D879DCA6EC3}"/>
              </a:ext>
            </a:extLst>
          </p:cNvPr>
          <p:cNvSpPr txBox="1">
            <a:spLocks/>
          </p:cNvSpPr>
          <p:nvPr/>
        </p:nvSpPr>
        <p:spPr>
          <a:xfrm>
            <a:off x="1874837" y="5402262"/>
            <a:ext cx="8915400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pt-BR" dirty="0">
                <a:solidFill>
                  <a:schemeClr val="accent2"/>
                </a:solidFill>
              </a:rPr>
              <a:t>AKS (</a:t>
            </a:r>
            <a:r>
              <a:rPr lang="pt-BR" dirty="0" err="1">
                <a:solidFill>
                  <a:schemeClr val="accent2"/>
                </a:solidFill>
              </a:rPr>
              <a:t>managed</a:t>
            </a:r>
            <a:r>
              <a:rPr lang="pt-BR" dirty="0">
                <a:solidFill>
                  <a:schemeClr val="accent2"/>
                </a:solidFill>
              </a:rPr>
              <a:t> </a:t>
            </a:r>
            <a:r>
              <a:rPr lang="pt-BR" dirty="0" err="1">
                <a:solidFill>
                  <a:schemeClr val="accent2"/>
                </a:solidFill>
              </a:rPr>
              <a:t>Kubernetes</a:t>
            </a:r>
            <a:r>
              <a:rPr lang="pt-BR" dirty="0">
                <a:solidFill>
                  <a:schemeClr val="accent2"/>
                </a:solidFill>
              </a:rPr>
              <a:t>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346516-F9C5-424B-B120-310462735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313" y="1439862"/>
            <a:ext cx="3568811" cy="35224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AB3A55A-1F84-4192-A586-400BE16EAB02}"/>
              </a:ext>
            </a:extLst>
          </p:cNvPr>
          <p:cNvSpPr/>
          <p:nvPr/>
        </p:nvSpPr>
        <p:spPr>
          <a:xfrm>
            <a:off x="5659447" y="2375622"/>
            <a:ext cx="134618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15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5530493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8ACD78-1E6D-4ABD-9508-0BB72D8A7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118" y="2677200"/>
            <a:ext cx="9266238" cy="164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985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6628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Também conhecido como </a:t>
            </a:r>
            <a:r>
              <a:rPr lang="pt-BR" sz="3000" b="1" dirty="0">
                <a:solidFill>
                  <a:srgbClr val="494949"/>
                </a:solidFill>
              </a:rPr>
              <a:t>K8s</a:t>
            </a:r>
            <a:r>
              <a:rPr lang="pt-BR" sz="3000" dirty="0">
                <a:solidFill>
                  <a:srgbClr val="494949"/>
                </a:solidFill>
              </a:rPr>
              <a:t> ou </a:t>
            </a:r>
            <a:r>
              <a:rPr lang="pt-BR" sz="3000" b="1" dirty="0" err="1">
                <a:solidFill>
                  <a:srgbClr val="494949"/>
                </a:solidFill>
              </a:rPr>
              <a:t>kube</a:t>
            </a:r>
            <a:endParaRPr lang="pt-BR" sz="30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Desenvolvido originalmente pela </a:t>
            </a:r>
            <a:r>
              <a:rPr lang="pt-BR" sz="3000" b="1" dirty="0">
                <a:solidFill>
                  <a:srgbClr val="494949"/>
                </a:solidFill>
              </a:rPr>
              <a:t>Google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Mantido pela </a:t>
            </a:r>
            <a:r>
              <a:rPr lang="pt-BR" sz="3000" b="1" dirty="0">
                <a:solidFill>
                  <a:srgbClr val="494949"/>
                </a:solidFill>
              </a:rPr>
              <a:t>Cloud </a:t>
            </a:r>
            <a:r>
              <a:rPr lang="pt-BR" sz="3000" b="1" dirty="0" err="1">
                <a:solidFill>
                  <a:srgbClr val="494949"/>
                </a:solidFill>
              </a:rPr>
              <a:t>Native</a:t>
            </a:r>
            <a:r>
              <a:rPr lang="pt-BR" sz="3000" b="1" dirty="0">
                <a:solidFill>
                  <a:srgbClr val="494949"/>
                </a:solidFill>
              </a:rPr>
              <a:t> </a:t>
            </a:r>
            <a:r>
              <a:rPr lang="pt-BR" sz="3000" b="1" dirty="0" err="1">
                <a:solidFill>
                  <a:srgbClr val="494949"/>
                </a:solidFill>
              </a:rPr>
              <a:t>Computing</a:t>
            </a:r>
            <a:r>
              <a:rPr lang="pt-BR" sz="3000" b="1" dirty="0">
                <a:solidFill>
                  <a:srgbClr val="494949"/>
                </a:solidFill>
              </a:rPr>
              <a:t>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Escrito em </a:t>
            </a:r>
            <a:r>
              <a:rPr lang="pt-BR" sz="3000" b="1" dirty="0">
                <a:solidFill>
                  <a:srgbClr val="494949"/>
                </a:solidFill>
              </a:rPr>
              <a:t>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494949"/>
                </a:solidFill>
              </a:rPr>
              <a:t>Open </a:t>
            </a:r>
            <a:r>
              <a:rPr lang="pt-BR" sz="3000" b="1" dirty="0" err="1">
                <a:solidFill>
                  <a:srgbClr val="494949"/>
                </a:solidFill>
              </a:rPr>
              <a:t>source</a:t>
            </a:r>
            <a:endParaRPr lang="pt-BR" sz="3000" b="1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2684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558614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Cluster com máquina </a:t>
            </a:r>
            <a:r>
              <a:rPr lang="pt-BR" sz="3000" b="1" dirty="0">
                <a:solidFill>
                  <a:srgbClr val="494949"/>
                </a:solidFill>
              </a:rPr>
              <a:t>Master</a:t>
            </a:r>
            <a:r>
              <a:rPr lang="pt-BR" sz="3000" dirty="0">
                <a:solidFill>
                  <a:srgbClr val="494949"/>
                </a:solidFill>
              </a:rPr>
              <a:t> e </a:t>
            </a:r>
            <a:r>
              <a:rPr lang="pt-BR" sz="3000" b="1" dirty="0">
                <a:solidFill>
                  <a:srgbClr val="494949"/>
                </a:solidFill>
              </a:rPr>
              <a:t>Nodes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Criação de objetos através de arquivos no formato </a:t>
            </a:r>
            <a:r>
              <a:rPr lang="pt-BR" sz="3000" b="1" dirty="0">
                <a:solidFill>
                  <a:srgbClr val="494949"/>
                </a:solidFill>
              </a:rPr>
              <a:t>YAML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Diversas funcionalidades para gerenciamento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b="1" dirty="0" err="1">
                <a:solidFill>
                  <a:srgbClr val="494949"/>
                </a:solidFill>
              </a:rPr>
              <a:t>kubectl</a:t>
            </a:r>
            <a:r>
              <a:rPr lang="pt-BR" sz="3000" dirty="0">
                <a:solidFill>
                  <a:srgbClr val="494949"/>
                </a:solidFill>
              </a:rPr>
              <a:t> </a:t>
            </a:r>
            <a:r>
              <a:rPr lang="pt-BR" sz="3000" dirty="0">
                <a:solidFill>
                  <a:srgbClr val="4949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pt-BR" sz="3000" dirty="0">
                <a:solidFill>
                  <a:srgbClr val="494949"/>
                </a:solidFill>
              </a:rPr>
              <a:t>ferramenta de linha de comando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b="1" dirty="0" err="1">
                <a:solidFill>
                  <a:srgbClr val="494949"/>
                </a:solidFill>
              </a:rPr>
              <a:t>Minikube</a:t>
            </a:r>
            <a:r>
              <a:rPr lang="pt-BR" sz="3000" dirty="0">
                <a:solidFill>
                  <a:srgbClr val="494949"/>
                </a:solidFill>
              </a:rPr>
              <a:t> </a:t>
            </a:r>
            <a:r>
              <a:rPr lang="pt-BR" sz="3000" dirty="0">
                <a:solidFill>
                  <a:srgbClr val="4949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pt-BR" sz="3000" dirty="0">
                <a:solidFill>
                  <a:srgbClr val="494949"/>
                </a:solidFill>
              </a:rPr>
              <a:t>ambiente de testes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1811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gerenciamento de containers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9601199" cy="409958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rgbClr val="494949"/>
                </a:solidFill>
              </a:rPr>
              <a:t>Orquestração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rgbClr val="494949"/>
                </a:solidFill>
              </a:rPr>
              <a:t>Auto recuperação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rgbClr val="494949"/>
                </a:solidFill>
              </a:rPr>
              <a:t>Reinício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rgbClr val="494949"/>
                </a:solidFill>
              </a:rPr>
              <a:t>Replicação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rgbClr val="494949"/>
                </a:solidFill>
              </a:rPr>
              <a:t>Escalonamento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2387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8686799" cy="471513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rgbClr val="494949"/>
                </a:solidFill>
              </a:rPr>
              <a:t>Master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Máquina que controla os </a:t>
            </a:r>
            <a:r>
              <a:rPr lang="pt-BR" sz="3200" b="1" dirty="0">
                <a:solidFill>
                  <a:srgbClr val="494949"/>
                </a:solidFill>
              </a:rPr>
              <a:t>Nodes (Nós)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Responsável pelas atribuições de tarefas aos </a:t>
            </a:r>
            <a:r>
              <a:rPr lang="pt-BR" sz="3200" b="1" dirty="0">
                <a:solidFill>
                  <a:srgbClr val="494949"/>
                </a:solidFill>
              </a:rPr>
              <a:t>Nodes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800" dirty="0">
                <a:solidFill>
                  <a:srgbClr val="494949"/>
                </a:solidFill>
              </a:rPr>
              <a:t>Nodes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Máquina que realizam as tarefas atribuídas pelo </a:t>
            </a:r>
            <a:r>
              <a:rPr lang="pt-BR" sz="3200" b="1" dirty="0">
                <a:solidFill>
                  <a:srgbClr val="494949"/>
                </a:solidFill>
              </a:rPr>
              <a:t>Master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3737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B778E72E-83BA-493B-9F57-D64760A57A40}"/>
              </a:ext>
            </a:extLst>
          </p:cNvPr>
          <p:cNvSpPr/>
          <p:nvPr/>
        </p:nvSpPr>
        <p:spPr bwMode="auto">
          <a:xfrm>
            <a:off x="568324" y="2415539"/>
            <a:ext cx="3505200" cy="350520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7F95A67-102A-4E6B-AF94-C6B7D4FC7D1C}"/>
              </a:ext>
            </a:extLst>
          </p:cNvPr>
          <p:cNvGrpSpPr/>
          <p:nvPr/>
        </p:nvGrpSpPr>
        <p:grpSpPr>
          <a:xfrm>
            <a:off x="1932621" y="4449838"/>
            <a:ext cx="838200" cy="1002854"/>
            <a:chOff x="2865437" y="2278062"/>
            <a:chExt cx="1905000" cy="2286000"/>
          </a:xfrm>
        </p:grpSpPr>
        <p:sp>
          <p:nvSpPr>
            <p:cNvPr id="11" name="Retângulo: Único Canto Recortado 10">
              <a:extLst>
                <a:ext uri="{FF2B5EF4-FFF2-40B4-BE49-F238E27FC236}">
                  <a16:creationId xmlns:a16="http://schemas.microsoft.com/office/drawing/2014/main" id="{21A6D5D3-7BAD-4959-B1EE-CDA3995FF2A9}"/>
                </a:ext>
              </a:extLst>
            </p:cNvPr>
            <p:cNvSpPr/>
            <p:nvPr/>
          </p:nvSpPr>
          <p:spPr bwMode="auto">
            <a:xfrm>
              <a:off x="2865437" y="2278062"/>
              <a:ext cx="1905000" cy="2286000"/>
            </a:xfrm>
            <a:prstGeom prst="snip1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ADDC29-25DB-46D9-AE3E-F79CF9596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1011" y="2757963"/>
              <a:ext cx="1633851" cy="1478598"/>
            </a:xfrm>
            <a:prstGeom prst="rect">
              <a:avLst/>
            </a:prstGeom>
          </p:spPr>
        </p:pic>
      </p:grpSp>
      <p:sp>
        <p:nvSpPr>
          <p:cNvPr id="13" name="Retângulo 12">
            <a:extLst>
              <a:ext uri="{FF2B5EF4-FFF2-40B4-BE49-F238E27FC236}">
                <a16:creationId xmlns:a16="http://schemas.microsoft.com/office/drawing/2014/main" id="{F85BBA3A-5635-44FF-AB38-F9F6516835BA}"/>
              </a:ext>
            </a:extLst>
          </p:cNvPr>
          <p:cNvSpPr/>
          <p:nvPr/>
        </p:nvSpPr>
        <p:spPr bwMode="auto">
          <a:xfrm>
            <a:off x="5380037" y="1544319"/>
            <a:ext cx="6172200" cy="48752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A29F3CD-9CC8-4484-9552-704A8086055C}"/>
              </a:ext>
            </a:extLst>
          </p:cNvPr>
          <p:cNvSpPr txBox="1"/>
          <p:nvPr/>
        </p:nvSpPr>
        <p:spPr>
          <a:xfrm>
            <a:off x="5456237" y="1597341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Cluster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9CBA7F-88C3-4FCE-95F6-06A29FF8F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78" y="3097092"/>
            <a:ext cx="1091997" cy="109199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DEDD772-80F8-40F3-9E96-5123EB63F35C}"/>
              </a:ext>
            </a:extLst>
          </p:cNvPr>
          <p:cNvSpPr txBox="1"/>
          <p:nvPr/>
        </p:nvSpPr>
        <p:spPr>
          <a:xfrm>
            <a:off x="1939924" y="3301459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 err="1"/>
              <a:t>kubectl</a:t>
            </a:r>
            <a:endParaRPr lang="pt-BR" sz="28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ED7E090-35D2-42E2-81CD-362AC78D9FD3}"/>
              </a:ext>
            </a:extLst>
          </p:cNvPr>
          <p:cNvSpPr/>
          <p:nvPr/>
        </p:nvSpPr>
        <p:spPr bwMode="auto">
          <a:xfrm>
            <a:off x="6218237" y="3497262"/>
            <a:ext cx="1752600" cy="1371600"/>
          </a:xfrm>
          <a:prstGeom prst="rect">
            <a:avLst/>
          </a:prstGeom>
          <a:solidFill>
            <a:srgbClr val="00808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Master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68CD46-21F3-4FCF-BFD1-9C60B4409D51}"/>
              </a:ext>
            </a:extLst>
          </p:cNvPr>
          <p:cNvSpPr/>
          <p:nvPr/>
        </p:nvSpPr>
        <p:spPr bwMode="auto">
          <a:xfrm>
            <a:off x="9113837" y="2314577"/>
            <a:ext cx="1752600" cy="1371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Node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C451E7-DF7E-4926-9615-003FA9ADECC9}"/>
              </a:ext>
            </a:extLst>
          </p:cNvPr>
          <p:cNvSpPr/>
          <p:nvPr/>
        </p:nvSpPr>
        <p:spPr bwMode="auto">
          <a:xfrm>
            <a:off x="9110344" y="4575568"/>
            <a:ext cx="1752600" cy="1371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Node N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B10384CE-2E94-433E-8232-5B42EE850B35}"/>
              </a:ext>
            </a:extLst>
          </p:cNvPr>
          <p:cNvCxnSpPr/>
          <p:nvPr/>
        </p:nvCxnSpPr>
        <p:spPr>
          <a:xfrm>
            <a:off x="3322638" y="4189089"/>
            <a:ext cx="274319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46B1401-8FEE-40E3-B934-54B777C998F7}"/>
              </a:ext>
            </a:extLst>
          </p:cNvPr>
          <p:cNvCxnSpPr>
            <a:cxnSpLocks/>
          </p:cNvCxnSpPr>
          <p:nvPr/>
        </p:nvCxnSpPr>
        <p:spPr>
          <a:xfrm flipV="1">
            <a:off x="8119745" y="3097092"/>
            <a:ext cx="917892" cy="87429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BEE2314C-A743-48C7-B2D6-7A7EC0AE4926}"/>
              </a:ext>
            </a:extLst>
          </p:cNvPr>
          <p:cNvCxnSpPr>
            <a:cxnSpLocks/>
          </p:cNvCxnSpPr>
          <p:nvPr/>
        </p:nvCxnSpPr>
        <p:spPr>
          <a:xfrm>
            <a:off x="8157845" y="4620207"/>
            <a:ext cx="879792" cy="68881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ACBFD98-3F22-453A-BC83-E9B70D6F1BFD}"/>
              </a:ext>
            </a:extLst>
          </p:cNvPr>
          <p:cNvSpPr txBox="1"/>
          <p:nvPr/>
        </p:nvSpPr>
        <p:spPr>
          <a:xfrm>
            <a:off x="9037636" y="3686370"/>
            <a:ext cx="1825307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78602778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7391399" cy="393954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 err="1">
                <a:solidFill>
                  <a:srgbClr val="494949"/>
                </a:solidFill>
              </a:rPr>
              <a:t>Pod</a:t>
            </a:r>
            <a:endParaRPr lang="pt-BR" sz="44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Grupo de um ou mais containers implantados em um </a:t>
            </a:r>
            <a:r>
              <a:rPr lang="pt-BR" sz="2800" b="1" dirty="0">
                <a:solidFill>
                  <a:srgbClr val="494949"/>
                </a:solidFill>
              </a:rPr>
              <a:t>Node (Nó)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Compartilham o mesmo endereço IP, IPC, nome do host e outros recursos</a:t>
            </a:r>
            <a:endParaRPr lang="pt-BR" sz="2800" b="1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1492ADC-53B3-4473-AAEF-D3CCFDC0B97D}"/>
              </a:ext>
            </a:extLst>
          </p:cNvPr>
          <p:cNvGrpSpPr/>
          <p:nvPr/>
        </p:nvGrpSpPr>
        <p:grpSpPr>
          <a:xfrm>
            <a:off x="8287067" y="2582862"/>
            <a:ext cx="3048000" cy="2819400"/>
            <a:chOff x="8287067" y="2582862"/>
            <a:chExt cx="3048000" cy="28194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C8142D0-86A3-4DD1-83F1-71E08F5BCDE3}"/>
                </a:ext>
              </a:extLst>
            </p:cNvPr>
            <p:cNvSpPr/>
            <p:nvPr/>
          </p:nvSpPr>
          <p:spPr bwMode="auto">
            <a:xfrm>
              <a:off x="8287067" y="2582862"/>
              <a:ext cx="3048000" cy="28194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POD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7AFAC33-E286-44E2-AF6E-D77570D80875}"/>
                </a:ext>
              </a:extLst>
            </p:cNvPr>
            <p:cNvSpPr/>
            <p:nvPr/>
          </p:nvSpPr>
          <p:spPr bwMode="auto">
            <a:xfrm>
              <a:off x="8706167" y="3268662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 A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1B6195B-B19C-47DB-8038-E5788C614A29}"/>
                </a:ext>
              </a:extLst>
            </p:cNvPr>
            <p:cNvSpPr/>
            <p:nvPr/>
          </p:nvSpPr>
          <p:spPr bwMode="auto">
            <a:xfrm>
              <a:off x="8706167" y="4323714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436778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5" y="1287463"/>
            <a:ext cx="8344993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Most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Mais de 15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Autor Técnico e Palestrante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 dos organizadores do Canal .NET e do .NET SP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https://medium.com/@renato.groffe/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511" y="3435982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222001F-F44A-4AD0-8591-E9353C363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0637" y="3382744"/>
            <a:ext cx="2169489" cy="93475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FFF0FFC-FF96-4583-9F3F-BAF5F67CE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988" y="4498257"/>
            <a:ext cx="2059456" cy="98668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FB0252A-589A-4679-85D1-E17757E8A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0343" y="4463274"/>
            <a:ext cx="1750075" cy="109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1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6857999" cy="393954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Deployment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Abstração de um </a:t>
            </a:r>
            <a:r>
              <a:rPr lang="pt-BR" sz="2800" b="1" dirty="0" err="1">
                <a:solidFill>
                  <a:srgbClr val="494949"/>
                </a:solidFill>
              </a:rPr>
              <a:t>Pod</a:t>
            </a:r>
            <a:r>
              <a:rPr lang="pt-BR" sz="2800" dirty="0">
                <a:solidFill>
                  <a:srgbClr val="494949"/>
                </a:solidFill>
              </a:rPr>
              <a:t> com recursos adicionais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Conta com gerenciamento de estados</a:t>
            </a:r>
            <a:endParaRPr lang="pt-BR" sz="2800" b="1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0BF2C3-BDA9-4EAD-9B49-CBCF6A32230D}"/>
              </a:ext>
            </a:extLst>
          </p:cNvPr>
          <p:cNvGrpSpPr/>
          <p:nvPr/>
        </p:nvGrpSpPr>
        <p:grpSpPr>
          <a:xfrm>
            <a:off x="7871777" y="2521902"/>
            <a:ext cx="3924300" cy="2933700"/>
            <a:chOff x="7871777" y="2521902"/>
            <a:chExt cx="3924300" cy="29337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A6A334F1-4586-4B27-AAEF-72FEEEEAAEB6}"/>
                </a:ext>
              </a:extLst>
            </p:cNvPr>
            <p:cNvSpPr/>
            <p:nvPr/>
          </p:nvSpPr>
          <p:spPr bwMode="auto">
            <a:xfrm>
              <a:off x="7871777" y="2521902"/>
              <a:ext cx="3924300" cy="29337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Deployment</a:t>
              </a: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C8142D0-86A3-4DD1-83F1-71E08F5BCDE3}"/>
                </a:ext>
              </a:extLst>
            </p:cNvPr>
            <p:cNvSpPr/>
            <p:nvPr/>
          </p:nvSpPr>
          <p:spPr bwMode="auto">
            <a:xfrm>
              <a:off x="8309927" y="3200082"/>
              <a:ext cx="3048000" cy="18288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POD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7AFAC33-E286-44E2-AF6E-D77570D80875}"/>
                </a:ext>
              </a:extLst>
            </p:cNvPr>
            <p:cNvSpPr/>
            <p:nvPr/>
          </p:nvSpPr>
          <p:spPr bwMode="auto">
            <a:xfrm>
              <a:off x="8729027" y="3885882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80610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8610599" cy="346556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Service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Objeto mais estável (</a:t>
            </a:r>
            <a:r>
              <a:rPr lang="pt-BR" sz="2800" b="1" dirty="0" err="1">
                <a:solidFill>
                  <a:srgbClr val="494949"/>
                </a:solidFill>
              </a:rPr>
              <a:t>Pods</a:t>
            </a:r>
            <a:r>
              <a:rPr lang="pt-BR" sz="2800" dirty="0">
                <a:solidFill>
                  <a:srgbClr val="494949"/>
                </a:solidFill>
              </a:rPr>
              <a:t> são criados ou removidos continuamente)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Cuidará do acesso aos </a:t>
            </a:r>
            <a:r>
              <a:rPr lang="pt-BR" sz="2800" b="1" dirty="0" err="1">
                <a:solidFill>
                  <a:srgbClr val="494949"/>
                </a:solidFill>
              </a:rPr>
              <a:t>Pods</a:t>
            </a:r>
            <a:r>
              <a:rPr lang="pt-BR" sz="2800" dirty="0">
                <a:solidFill>
                  <a:srgbClr val="494949"/>
                </a:solidFill>
              </a:rPr>
              <a:t>, funcionando como um </a:t>
            </a:r>
            <a:r>
              <a:rPr lang="pt-BR" sz="2800" b="1" dirty="0" err="1">
                <a:solidFill>
                  <a:srgbClr val="494949"/>
                </a:solidFill>
              </a:rPr>
              <a:t>Load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Balancer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7058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8610599" cy="373640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 err="1">
                <a:solidFill>
                  <a:srgbClr val="494949"/>
                </a:solidFill>
              </a:rPr>
              <a:t>Replication</a:t>
            </a:r>
            <a:r>
              <a:rPr lang="pt-BR" sz="4400" dirty="0">
                <a:solidFill>
                  <a:srgbClr val="494949"/>
                </a:solidFill>
              </a:rPr>
              <a:t> </a:t>
            </a:r>
            <a:r>
              <a:rPr lang="pt-BR" sz="4400" dirty="0" err="1">
                <a:solidFill>
                  <a:srgbClr val="494949"/>
                </a:solidFill>
              </a:rPr>
              <a:t>Controller</a:t>
            </a:r>
            <a:endParaRPr lang="pt-BR" sz="44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Controla quantas cópias idênticas de um </a:t>
            </a:r>
            <a:r>
              <a:rPr lang="pt-BR" sz="2800" b="1" dirty="0" err="1">
                <a:solidFill>
                  <a:srgbClr val="494949"/>
                </a:solidFill>
              </a:rPr>
              <a:t>Pod</a:t>
            </a:r>
            <a:r>
              <a:rPr lang="pt-BR" sz="2800" dirty="0">
                <a:solidFill>
                  <a:srgbClr val="494949"/>
                </a:solidFill>
              </a:rPr>
              <a:t> serão executadas e em quais locais do </a:t>
            </a:r>
            <a:r>
              <a:rPr lang="pt-BR" sz="2800" b="1" dirty="0">
                <a:solidFill>
                  <a:srgbClr val="494949"/>
                </a:solidFill>
              </a:rPr>
              <a:t>cluster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 err="1">
                <a:solidFill>
                  <a:srgbClr val="494949"/>
                </a:solidFill>
              </a:rPr>
              <a:t>Kubelet</a:t>
            </a:r>
            <a:endParaRPr lang="pt-BR" sz="44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Serviço que garante a inicialização e execução dos containers nos </a:t>
            </a:r>
            <a:r>
              <a:rPr lang="pt-BR" sz="2800" b="1" dirty="0">
                <a:solidFill>
                  <a:srgbClr val="494949"/>
                </a:solidFill>
              </a:rPr>
              <a:t>Nodes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7639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ED7E090-35D2-42E2-81CD-362AC78D9FD3}"/>
              </a:ext>
            </a:extLst>
          </p:cNvPr>
          <p:cNvSpPr/>
          <p:nvPr/>
        </p:nvSpPr>
        <p:spPr bwMode="auto">
          <a:xfrm>
            <a:off x="9323070" y="1363662"/>
            <a:ext cx="1752600" cy="1371600"/>
          </a:xfrm>
          <a:prstGeom prst="rect">
            <a:avLst/>
          </a:prstGeom>
          <a:solidFill>
            <a:srgbClr val="00808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Master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0C84073-5312-4C39-A252-11D52423DF26}"/>
              </a:ext>
            </a:extLst>
          </p:cNvPr>
          <p:cNvSpPr txBox="1"/>
          <p:nvPr/>
        </p:nvSpPr>
        <p:spPr>
          <a:xfrm>
            <a:off x="2533967" y="5098730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Nodes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DD6DC78-708F-416F-89C4-369B417B6712}"/>
              </a:ext>
            </a:extLst>
          </p:cNvPr>
          <p:cNvSpPr/>
          <p:nvPr/>
        </p:nvSpPr>
        <p:spPr bwMode="auto">
          <a:xfrm>
            <a:off x="4286567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469A28F-683B-4414-8819-C6AF66CB58A6}"/>
              </a:ext>
            </a:extLst>
          </p:cNvPr>
          <p:cNvSpPr/>
          <p:nvPr/>
        </p:nvSpPr>
        <p:spPr bwMode="auto">
          <a:xfrm>
            <a:off x="6683057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199B98C-0953-4058-83B8-BEEEA6618548}"/>
              </a:ext>
            </a:extLst>
          </p:cNvPr>
          <p:cNvSpPr/>
          <p:nvPr/>
        </p:nvSpPr>
        <p:spPr bwMode="auto">
          <a:xfrm>
            <a:off x="9094470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F5C82A4C-58A0-4250-BFFF-11D945C83576}"/>
              </a:ext>
            </a:extLst>
          </p:cNvPr>
          <p:cNvCxnSpPr>
            <a:cxnSpLocks/>
          </p:cNvCxnSpPr>
          <p:nvPr/>
        </p:nvCxnSpPr>
        <p:spPr>
          <a:xfrm>
            <a:off x="10192385" y="2762417"/>
            <a:ext cx="0" cy="177258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03D11E78-11B0-4044-9D4A-931B088E88A4}"/>
              </a:ext>
            </a:extLst>
          </p:cNvPr>
          <p:cNvCxnSpPr>
            <a:cxnSpLocks/>
          </p:cNvCxnSpPr>
          <p:nvPr/>
        </p:nvCxnSpPr>
        <p:spPr>
          <a:xfrm flipH="1">
            <a:off x="7818437" y="2791478"/>
            <a:ext cx="2057400" cy="17435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D99ACC5-5559-4126-86A7-21EBB88D9F4A}"/>
              </a:ext>
            </a:extLst>
          </p:cNvPr>
          <p:cNvCxnSpPr>
            <a:cxnSpLocks/>
          </p:cNvCxnSpPr>
          <p:nvPr/>
        </p:nvCxnSpPr>
        <p:spPr>
          <a:xfrm flipH="1">
            <a:off x="5380037" y="2524176"/>
            <a:ext cx="3810000" cy="20108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BC5AC1B-7B3C-41BB-8AF6-5C858A49595A}"/>
              </a:ext>
            </a:extLst>
          </p:cNvPr>
          <p:cNvSpPr txBox="1"/>
          <p:nvPr/>
        </p:nvSpPr>
        <p:spPr>
          <a:xfrm>
            <a:off x="484505" y="1331590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Pods</a:t>
            </a:r>
            <a:endParaRPr lang="pt-BR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7457CA9D-2D0A-4F36-8EFB-2966B255E0AA}"/>
              </a:ext>
            </a:extLst>
          </p:cNvPr>
          <p:cNvSpPr/>
          <p:nvPr/>
        </p:nvSpPr>
        <p:spPr bwMode="auto">
          <a:xfrm>
            <a:off x="705484" y="1970140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32F86824-1731-441F-8C18-9DF686F0FE99}"/>
              </a:ext>
            </a:extLst>
          </p:cNvPr>
          <p:cNvSpPr/>
          <p:nvPr/>
        </p:nvSpPr>
        <p:spPr bwMode="auto">
          <a:xfrm>
            <a:off x="705484" y="2683879"/>
            <a:ext cx="533400" cy="5346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92D0248B-D286-4065-B3F5-E5B43254C81E}"/>
              </a:ext>
            </a:extLst>
          </p:cNvPr>
          <p:cNvSpPr/>
          <p:nvPr/>
        </p:nvSpPr>
        <p:spPr bwMode="auto">
          <a:xfrm>
            <a:off x="705484" y="3395905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049FBA6-DD1D-4C95-BF10-95321362C298}"/>
              </a:ext>
            </a:extLst>
          </p:cNvPr>
          <p:cNvSpPr txBox="1"/>
          <p:nvPr/>
        </p:nvSpPr>
        <p:spPr>
          <a:xfrm>
            <a:off x="1238883" y="1945370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2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61395B5-556A-40CE-81BE-F49C8ADF99E8}"/>
              </a:ext>
            </a:extLst>
          </p:cNvPr>
          <p:cNvSpPr txBox="1"/>
          <p:nvPr/>
        </p:nvSpPr>
        <p:spPr>
          <a:xfrm>
            <a:off x="1258567" y="2670637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62BD7A2-D245-40F7-AC37-671A0D13C453}"/>
              </a:ext>
            </a:extLst>
          </p:cNvPr>
          <p:cNvSpPr txBox="1"/>
          <p:nvPr/>
        </p:nvSpPr>
        <p:spPr>
          <a:xfrm>
            <a:off x="1258567" y="3395904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3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C5CC262E-2DB1-48F7-AA15-847414FE7561}"/>
              </a:ext>
            </a:extLst>
          </p:cNvPr>
          <p:cNvSpPr/>
          <p:nvPr/>
        </p:nvSpPr>
        <p:spPr bwMode="auto">
          <a:xfrm>
            <a:off x="4477067" y="4716462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3F713FDC-04DB-42A3-97AD-1E1FF45F468A}"/>
              </a:ext>
            </a:extLst>
          </p:cNvPr>
          <p:cNvSpPr/>
          <p:nvPr/>
        </p:nvSpPr>
        <p:spPr bwMode="auto">
          <a:xfrm>
            <a:off x="6904037" y="4716462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379D0111-4BF8-4FB0-9317-4F86DC4AEABD}"/>
              </a:ext>
            </a:extLst>
          </p:cNvPr>
          <p:cNvSpPr/>
          <p:nvPr/>
        </p:nvSpPr>
        <p:spPr bwMode="auto">
          <a:xfrm>
            <a:off x="4489131" y="5630862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71823D1B-BF50-44FB-B826-93DDF5B47006}"/>
              </a:ext>
            </a:extLst>
          </p:cNvPr>
          <p:cNvSpPr/>
          <p:nvPr/>
        </p:nvSpPr>
        <p:spPr bwMode="auto">
          <a:xfrm>
            <a:off x="6898001" y="5630862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02595535-B3C6-46F5-BC5D-4AFDA257CD4A}"/>
              </a:ext>
            </a:extLst>
          </p:cNvPr>
          <p:cNvSpPr/>
          <p:nvPr/>
        </p:nvSpPr>
        <p:spPr bwMode="auto">
          <a:xfrm>
            <a:off x="10333037" y="5173028"/>
            <a:ext cx="533400" cy="5346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EA522A82-597D-4A72-844A-434584DF98B4}"/>
              </a:ext>
            </a:extLst>
          </p:cNvPr>
          <p:cNvSpPr/>
          <p:nvPr/>
        </p:nvSpPr>
        <p:spPr bwMode="auto">
          <a:xfrm>
            <a:off x="9342437" y="5647890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29823922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74638" y="2772601"/>
            <a:ext cx="11887199" cy="1181862"/>
          </a:xfrm>
        </p:spPr>
        <p:txBody>
          <a:bodyPr/>
          <a:lstStyle/>
          <a:p>
            <a:pPr algn="ctr"/>
            <a:r>
              <a:rPr lang="pt-BR" dirty="0"/>
              <a:t>EXEMPLO PRÁTICO</a:t>
            </a:r>
          </a:p>
        </p:txBody>
      </p:sp>
    </p:spTree>
    <p:extLst>
      <p:ext uri="{BB962C8B-B14F-4D97-AF65-F5344CB8AC3E}">
        <p14:creationId xmlns:p14="http://schemas.microsoft.com/office/powerpoint/2010/main" val="136482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Aplicação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8229599" cy="47244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rgbClr val="494949"/>
                </a:solidFill>
              </a:rPr>
              <a:t>API REST</a:t>
            </a:r>
            <a:r>
              <a:rPr lang="pt-BR" sz="4400" dirty="0">
                <a:solidFill>
                  <a:srgbClr val="494949"/>
                </a:solidFill>
              </a:rPr>
              <a:t> criada com o </a:t>
            </a:r>
            <a:r>
              <a:rPr lang="pt-BR" sz="4400" b="1" dirty="0">
                <a:solidFill>
                  <a:srgbClr val="494949"/>
                </a:solidFill>
              </a:rPr>
              <a:t>ASP.NET Core 2.0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Contagem de acessos, além de exibição do nome da máquina e do sistema operacional em uso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71996EC-27DC-4124-949E-83CD3F68B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437" y="2201862"/>
            <a:ext cx="2870023" cy="28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3986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Aplicação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11734799" cy="1612749"/>
          </a:xfrm>
        </p:spPr>
        <p:txBody>
          <a:bodyPr/>
          <a:lstStyle/>
          <a:p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Fontes:</a:t>
            </a:r>
            <a:br>
              <a:rPr lang="pt-BR" sz="3200" dirty="0">
                <a:solidFill>
                  <a:srgbClr val="494949"/>
                </a:solidFill>
              </a:rPr>
            </a:br>
            <a:r>
              <a:rPr lang="pt-BR" sz="3200" dirty="0">
                <a:solidFill>
                  <a:srgbClr val="494949"/>
                </a:solidFill>
                <a:hlinkClick r:id="rId3"/>
              </a:rPr>
              <a:t>https://github.com/renatogroffe/ASPNETCore2_Kubernetes</a:t>
            </a: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657DD1-9C99-4F89-B1E4-B55C54ED4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727" y="4183062"/>
            <a:ext cx="2281020" cy="228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5412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Criar uma imagem Docker da aplicação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36DFD9-DD95-4EC2-B146-D78979A4E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49" y="1592262"/>
            <a:ext cx="36099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4793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Azure Container Registry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8534399" cy="350249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Armazenamento de imagens Docker privadas na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Alternativa ao </a:t>
            </a:r>
            <a:r>
              <a:rPr lang="pt-BR" sz="4400" b="1" dirty="0">
                <a:solidFill>
                  <a:srgbClr val="494949"/>
                </a:solidFill>
              </a:rPr>
              <a:t>Docker Hub / Docker </a:t>
            </a:r>
            <a:r>
              <a:rPr lang="pt-BR" sz="4400" b="1" dirty="0" err="1">
                <a:solidFill>
                  <a:srgbClr val="494949"/>
                </a:solidFill>
              </a:rPr>
              <a:t>Store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F45477-8AED-48FD-B9B5-D637156C3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037" y="2256897"/>
            <a:ext cx="4725198" cy="24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3557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Azure Container Registry – Publicação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10896599" cy="2359877"/>
          </a:xfrm>
        </p:spPr>
        <p:txBody>
          <a:bodyPr/>
          <a:lstStyle/>
          <a:p>
            <a:r>
              <a:rPr lang="pt-BR" sz="2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pt-BR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</a:t>
            </a:r>
            <a:r>
              <a:rPr lang="pt-BR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apicontagem:latest</a:t>
            </a:r>
            <a:r>
              <a:rPr lang="pt-BR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groffecr.azurecr.io/</a:t>
            </a:r>
            <a:r>
              <a:rPr lang="pt-BR" sz="22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apicontagem</a:t>
            </a:r>
            <a:endParaRPr lang="pt-BR" sz="2200" dirty="0">
              <a:solidFill>
                <a:srgbClr val="49494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sz="2200" dirty="0">
              <a:solidFill>
                <a:srgbClr val="49494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2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pt-BR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login </a:t>
            </a:r>
            <a:r>
              <a:rPr lang="pt-BR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groffecr.azurecr.io </a:t>
            </a:r>
            <a:r>
              <a:rPr lang="pt-BR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-u </a:t>
            </a:r>
            <a:r>
              <a:rPr lang="pt-BR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USUÁRIO </a:t>
            </a:r>
            <a:r>
              <a:rPr lang="pt-BR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 </a:t>
            </a:r>
            <a:r>
              <a:rPr lang="pt-BR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SENHA</a:t>
            </a:r>
          </a:p>
          <a:p>
            <a:endParaRPr lang="pt-BR" sz="2200" dirty="0">
              <a:solidFill>
                <a:srgbClr val="49494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2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pt-BR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push</a:t>
            </a:r>
            <a:r>
              <a:rPr lang="pt-BR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groffecr.azurecr.io/</a:t>
            </a:r>
            <a:r>
              <a:rPr lang="pt-BR" sz="22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apicontagem</a:t>
            </a:r>
            <a:endParaRPr lang="pt-BR" sz="2200" dirty="0">
              <a:solidFill>
                <a:srgbClr val="49494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sz="2200" dirty="0">
              <a:solidFill>
                <a:srgbClr val="49494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F45477-8AED-48FD-B9B5-D637156C3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237" y="4591005"/>
            <a:ext cx="3594707" cy="188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928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887200" cy="51823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Um pouco mais sobre containers Docker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Dificuldades da adoção de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Orquestração com </a:t>
            </a:r>
            <a:r>
              <a:rPr lang="pt-BR" dirty="0" err="1">
                <a:solidFill>
                  <a:srgbClr val="494949"/>
                </a:solidFill>
              </a:rPr>
              <a:t>Kubernetes</a:t>
            </a:r>
            <a:r>
              <a:rPr lang="pt-BR" dirty="0">
                <a:solidFill>
                  <a:srgbClr val="494949"/>
                </a:solidFill>
              </a:rPr>
              <a:t>: uma visão geral</a:t>
            </a:r>
          </a:p>
          <a:p>
            <a:endParaRPr lang="pt-BR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Exemplos práticos</a:t>
            </a:r>
          </a:p>
        </p:txBody>
      </p:sp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Azure Container Registry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1D9CD77-2C9B-46AD-94E3-FFDD2A148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34" y="1592262"/>
            <a:ext cx="7999006" cy="489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182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Azure CLI 2.0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8534399" cy="411189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Gerenciamento e administração de recursos do </a:t>
            </a:r>
            <a:r>
              <a:rPr lang="pt-BR" sz="4400" b="1" dirty="0">
                <a:solidFill>
                  <a:srgbClr val="494949"/>
                </a:solidFill>
              </a:rPr>
              <a:t>Microsoft Azure</a:t>
            </a:r>
            <a:r>
              <a:rPr lang="pt-BR" sz="4400" dirty="0">
                <a:solidFill>
                  <a:srgbClr val="494949"/>
                </a:solidFill>
              </a:rPr>
              <a:t> via </a:t>
            </a:r>
            <a:r>
              <a:rPr lang="pt-BR" sz="4400" b="1" dirty="0">
                <a:solidFill>
                  <a:srgbClr val="494949"/>
                </a:solidFill>
              </a:rPr>
              <a:t>linha de comando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b="1" dirty="0">
                <a:solidFill>
                  <a:srgbClr val="494949"/>
                </a:solidFill>
              </a:rPr>
              <a:t>Multiplataforma</a:t>
            </a:r>
            <a:r>
              <a:rPr lang="pt-BR" sz="4400" dirty="0">
                <a:solidFill>
                  <a:srgbClr val="494949"/>
                </a:solidFill>
              </a:rPr>
              <a:t> (</a:t>
            </a:r>
            <a:r>
              <a:rPr lang="pt-BR" sz="4400" b="1" dirty="0">
                <a:solidFill>
                  <a:srgbClr val="494949"/>
                </a:solidFill>
              </a:rPr>
              <a:t>Windows</a:t>
            </a:r>
            <a:r>
              <a:rPr lang="pt-BR" sz="4400" dirty="0">
                <a:solidFill>
                  <a:srgbClr val="494949"/>
                </a:solidFill>
              </a:rPr>
              <a:t>, </a:t>
            </a:r>
            <a:r>
              <a:rPr lang="pt-BR" sz="4400" b="1" dirty="0">
                <a:solidFill>
                  <a:srgbClr val="494949"/>
                </a:solidFill>
              </a:rPr>
              <a:t>Linux</a:t>
            </a:r>
            <a:r>
              <a:rPr lang="pt-BR" sz="4400" dirty="0">
                <a:solidFill>
                  <a:srgbClr val="494949"/>
                </a:solidFill>
              </a:rPr>
              <a:t> e </a:t>
            </a:r>
            <a:r>
              <a:rPr lang="pt-BR" sz="4400" b="1" dirty="0" err="1">
                <a:solidFill>
                  <a:srgbClr val="494949"/>
                </a:solidFill>
              </a:rPr>
              <a:t>macOS</a:t>
            </a:r>
            <a:r>
              <a:rPr lang="pt-BR" sz="4400" dirty="0">
                <a:solidFill>
                  <a:srgbClr val="494949"/>
                </a:solidFill>
              </a:rPr>
              <a:t>)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D22AE3A-BE18-4546-90A4-EF4FE05B7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837" y="2201862"/>
            <a:ext cx="2400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0793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Criando um cluster do AKS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10896599" cy="2359877"/>
          </a:xfrm>
        </p:spPr>
        <p:txBody>
          <a:bodyPr/>
          <a:lstStyle/>
          <a:p>
            <a:r>
              <a:rPr lang="pt-BR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 </a:t>
            </a:r>
            <a:r>
              <a:rPr lang="pt-BR" sz="2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provider</a:t>
            </a:r>
            <a:r>
              <a:rPr lang="pt-BR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</a:t>
            </a:r>
            <a:r>
              <a:rPr lang="pt-BR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pt-BR" sz="22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Microsoft.ContainerService</a:t>
            </a:r>
            <a:r>
              <a:rPr lang="pt-BR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pt-BR" sz="2200" dirty="0">
              <a:solidFill>
                <a:srgbClr val="49494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 </a:t>
            </a:r>
            <a:r>
              <a:rPr lang="pt-BR" sz="2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pt-BR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pt-BR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2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t-BR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TesteKubernetes</a:t>
            </a:r>
            <a:r>
              <a:rPr lang="pt-BR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22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location</a:t>
            </a:r>
            <a:r>
              <a:rPr lang="pt-BR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eastus</a:t>
            </a:r>
            <a:r>
              <a:rPr lang="pt-BR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pt-BR" sz="2200" dirty="0">
              <a:solidFill>
                <a:srgbClr val="49494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 </a:t>
            </a:r>
            <a:r>
              <a:rPr lang="pt-BR" sz="2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aks</a:t>
            </a:r>
            <a:r>
              <a:rPr lang="pt-BR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pt-BR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2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resource-group</a:t>
            </a:r>
            <a:r>
              <a:rPr lang="pt-BR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TesteKubernetes</a:t>
            </a:r>
            <a:r>
              <a:rPr lang="pt-BR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pt-BR" sz="2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pt-BR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ContagemService</a:t>
            </a:r>
            <a:r>
              <a:rPr lang="pt-BR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--node-</a:t>
            </a:r>
            <a:r>
              <a:rPr lang="pt-BR" sz="2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pt-BR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pt-BR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pt-BR" sz="2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generate-ssh-keys</a:t>
            </a:r>
            <a:endParaRPr lang="pt-BR" sz="2200" b="1" dirty="0">
              <a:solidFill>
                <a:srgbClr val="49494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99E1E7-798B-434E-9627-E852E978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533" y="4788752"/>
            <a:ext cx="1910499" cy="19104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7B8CB7F-611E-4693-ABDA-4280A361E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010" y="4818914"/>
            <a:ext cx="2905827" cy="168368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105A8EF-FAA0-4C4D-992D-4182B688667F}"/>
              </a:ext>
            </a:extLst>
          </p:cNvPr>
          <p:cNvSpPr/>
          <p:nvPr/>
        </p:nvSpPr>
        <p:spPr>
          <a:xfrm>
            <a:off x="5345032" y="4729734"/>
            <a:ext cx="134618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15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9523202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Criando um cluster do AKS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2A36D26-3DE0-4805-8181-9C407506D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777" y="1212849"/>
            <a:ext cx="8902782" cy="553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9964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Liberando o acesso do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kubectl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 ao cluster do AKS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2659062"/>
            <a:ext cx="10896599" cy="1174937"/>
          </a:xfrm>
        </p:spPr>
        <p:txBody>
          <a:bodyPr/>
          <a:lstStyle/>
          <a:p>
            <a:r>
              <a:rPr lang="en-US" sz="2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lang="en-US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aks</a:t>
            </a:r>
            <a:r>
              <a:rPr lang="en-US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get-credentials --resource-group </a:t>
            </a:r>
            <a:r>
              <a:rPr lang="en-US" sz="22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TesteKubernetes</a:t>
            </a:r>
            <a:r>
              <a:rPr lang="en-US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--name </a:t>
            </a:r>
            <a:r>
              <a:rPr lang="en-US" sz="22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ContagemService</a:t>
            </a:r>
            <a:endParaRPr lang="pt-BR" sz="2200" dirty="0">
              <a:solidFill>
                <a:srgbClr val="49494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sz="2200" dirty="0">
              <a:solidFill>
                <a:srgbClr val="49494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99E1E7-798B-434E-9627-E852E978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533" y="4788752"/>
            <a:ext cx="1910499" cy="19104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7B8CB7F-611E-4693-ABDA-4280A361E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010" y="4818914"/>
            <a:ext cx="2905827" cy="168368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105A8EF-FAA0-4C4D-992D-4182B688667F}"/>
              </a:ext>
            </a:extLst>
          </p:cNvPr>
          <p:cNvSpPr/>
          <p:nvPr/>
        </p:nvSpPr>
        <p:spPr>
          <a:xfrm>
            <a:off x="5345032" y="4729734"/>
            <a:ext cx="134618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15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68766626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200" dirty="0">
                <a:solidFill>
                  <a:schemeClr val="accent3">
                    <a:lumMod val="75000"/>
                  </a:schemeClr>
                </a:solidFill>
              </a:rPr>
              <a:t>Liberando o acesso do </a:t>
            </a:r>
            <a:r>
              <a:rPr lang="pt-BR" sz="4200" dirty="0" err="1">
                <a:solidFill>
                  <a:schemeClr val="accent3">
                    <a:lumMod val="75000"/>
                  </a:schemeClr>
                </a:solidFill>
              </a:rPr>
              <a:t>kubectl</a:t>
            </a:r>
            <a:r>
              <a:rPr lang="pt-BR" sz="4200" dirty="0">
                <a:solidFill>
                  <a:schemeClr val="accent3">
                    <a:lumMod val="75000"/>
                  </a:schemeClr>
                </a:solidFill>
              </a:rPr>
              <a:t> ao Container Registry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10896599" cy="1411925"/>
          </a:xfrm>
        </p:spPr>
        <p:txBody>
          <a:bodyPr/>
          <a:lstStyle/>
          <a:p>
            <a:r>
              <a:rPr lang="en-US" sz="2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secret docker-registry </a:t>
            </a:r>
            <a:r>
              <a:rPr lang="en-US" sz="22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contagemregistrykey</a:t>
            </a:r>
            <a:r>
              <a:rPr lang="en-US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--docker-server=</a:t>
            </a:r>
            <a:r>
              <a:rPr lang="en-US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https://groffecr.azurecr.io</a:t>
            </a:r>
            <a:r>
              <a:rPr lang="en-US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--docker-username=</a:t>
            </a:r>
            <a:r>
              <a:rPr lang="en-US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&lt;USUÁRIO&gt; </a:t>
            </a:r>
            <a:r>
              <a:rPr lang="en-US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--docker-password==</a:t>
            </a:r>
            <a:r>
              <a:rPr lang="en-US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&lt;SENHA&gt;</a:t>
            </a:r>
            <a:r>
              <a:rPr lang="en-US" sz="2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--docker-email=</a:t>
            </a:r>
            <a:r>
              <a:rPr lang="en-US" sz="22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renato.groffe@yahoo.com.br</a:t>
            </a:r>
            <a:endParaRPr lang="pt-BR" sz="2200" dirty="0">
              <a:solidFill>
                <a:srgbClr val="49494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99E1E7-798B-434E-9627-E852E978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533" y="4788752"/>
            <a:ext cx="1910499" cy="191049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105A8EF-FAA0-4C4D-992D-4182B688667F}"/>
              </a:ext>
            </a:extLst>
          </p:cNvPr>
          <p:cNvSpPr/>
          <p:nvPr/>
        </p:nvSpPr>
        <p:spPr>
          <a:xfrm>
            <a:off x="5345032" y="4729734"/>
            <a:ext cx="134618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15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88FC0A2-7A1D-4D93-B7A8-0D2D97677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037" y="4785042"/>
            <a:ext cx="3594707" cy="188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0678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200" dirty="0">
                <a:solidFill>
                  <a:schemeClr val="accent3">
                    <a:lumMod val="75000"/>
                  </a:schemeClr>
                </a:solidFill>
              </a:rPr>
              <a:t>Criando os </a:t>
            </a:r>
            <a:r>
              <a:rPr lang="pt-BR" sz="4200" dirty="0" err="1">
                <a:solidFill>
                  <a:schemeClr val="accent3">
                    <a:lumMod val="75000"/>
                  </a:schemeClr>
                </a:solidFill>
              </a:rPr>
              <a:t>Pods</a:t>
            </a:r>
            <a:r>
              <a:rPr lang="pt-BR" sz="4200" dirty="0">
                <a:solidFill>
                  <a:schemeClr val="accent3">
                    <a:lumMod val="75000"/>
                  </a:schemeClr>
                </a:solidFill>
              </a:rPr>
              <a:t> (Deployment)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762662"/>
            <a:ext cx="10896599" cy="917575"/>
          </a:xfrm>
        </p:spPr>
        <p:txBody>
          <a:bodyPr/>
          <a:lstStyle/>
          <a:p>
            <a:pPr algn="ctr"/>
            <a:r>
              <a:rPr lang="en-US" sz="3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sz="3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</a:t>
            </a:r>
            <a:r>
              <a:rPr lang="en-US" sz="32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contagem.yaml</a:t>
            </a:r>
            <a:endParaRPr lang="pt-BR" sz="3200" dirty="0">
              <a:solidFill>
                <a:srgbClr val="49494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99E1E7-798B-434E-9627-E852E978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533" y="4788752"/>
            <a:ext cx="1910499" cy="191049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105A8EF-FAA0-4C4D-992D-4182B688667F}"/>
              </a:ext>
            </a:extLst>
          </p:cNvPr>
          <p:cNvSpPr/>
          <p:nvPr/>
        </p:nvSpPr>
        <p:spPr>
          <a:xfrm>
            <a:off x="5345032" y="4729734"/>
            <a:ext cx="134618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15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9125D6E-D819-4BB5-8777-256E850F5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010" y="4818914"/>
            <a:ext cx="2905827" cy="16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2372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200" dirty="0">
                <a:solidFill>
                  <a:schemeClr val="accent3">
                    <a:lumMod val="75000"/>
                  </a:schemeClr>
                </a:solidFill>
              </a:rPr>
              <a:t>Criando o objeto Service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762662"/>
            <a:ext cx="10896599" cy="640175"/>
          </a:xfrm>
        </p:spPr>
        <p:txBody>
          <a:bodyPr/>
          <a:lstStyle/>
          <a:p>
            <a:pPr algn="ctr"/>
            <a:r>
              <a:rPr lang="en-US" sz="3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sz="3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-f </a:t>
            </a:r>
            <a:r>
              <a:rPr lang="en-US" sz="32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service.yaml</a:t>
            </a:r>
            <a:endParaRPr lang="pt-BR" sz="3200" dirty="0">
              <a:solidFill>
                <a:srgbClr val="49494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99E1E7-798B-434E-9627-E852E978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533" y="4788752"/>
            <a:ext cx="1910499" cy="191049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105A8EF-FAA0-4C4D-992D-4182B688667F}"/>
              </a:ext>
            </a:extLst>
          </p:cNvPr>
          <p:cNvSpPr/>
          <p:nvPr/>
        </p:nvSpPr>
        <p:spPr>
          <a:xfrm>
            <a:off x="5345032" y="4729734"/>
            <a:ext cx="134618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15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9125D6E-D819-4BB5-8777-256E850F5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010" y="4818914"/>
            <a:ext cx="2905827" cy="16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6713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200" dirty="0">
                <a:solidFill>
                  <a:schemeClr val="accent3">
                    <a:lumMod val="75000"/>
                  </a:schemeClr>
                </a:solidFill>
              </a:rPr>
              <a:t>Exibindo os objetos Deployment via </a:t>
            </a:r>
            <a:r>
              <a:rPr lang="pt-BR" sz="4200" dirty="0" err="1">
                <a:solidFill>
                  <a:schemeClr val="accent3">
                    <a:lumMod val="75000"/>
                  </a:schemeClr>
                </a:solidFill>
              </a:rPr>
              <a:t>kubectl</a:t>
            </a:r>
            <a:endParaRPr lang="pt-BR" sz="4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822" y="1885684"/>
            <a:ext cx="10896599" cy="640175"/>
          </a:xfrm>
        </p:spPr>
        <p:txBody>
          <a:bodyPr/>
          <a:lstStyle/>
          <a:p>
            <a:pPr algn="ctr"/>
            <a:r>
              <a:rPr lang="en-US" sz="3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sz="3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deployment</a:t>
            </a:r>
            <a:endParaRPr lang="pt-BR" sz="3200" b="1" dirty="0">
              <a:solidFill>
                <a:srgbClr val="49494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88FEA2-D524-4EF8-BC1A-F11D7A3E5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22" y="2825217"/>
            <a:ext cx="113633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5494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200" dirty="0">
                <a:solidFill>
                  <a:schemeClr val="accent3">
                    <a:lumMod val="75000"/>
                  </a:schemeClr>
                </a:solidFill>
              </a:rPr>
              <a:t>Exibindo os Services existentes via </a:t>
            </a:r>
            <a:r>
              <a:rPr lang="pt-BR" sz="4200" dirty="0" err="1">
                <a:solidFill>
                  <a:schemeClr val="accent3">
                    <a:lumMod val="75000"/>
                  </a:schemeClr>
                </a:solidFill>
              </a:rPr>
              <a:t>kubectl</a:t>
            </a:r>
            <a:endParaRPr lang="pt-BR" sz="4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822" y="1885684"/>
            <a:ext cx="10896599" cy="640175"/>
          </a:xfrm>
        </p:spPr>
        <p:txBody>
          <a:bodyPr/>
          <a:lstStyle/>
          <a:p>
            <a:pPr algn="ctr"/>
            <a:r>
              <a:rPr lang="en-US" sz="3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sz="3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services</a:t>
            </a:r>
            <a:endParaRPr lang="pt-BR" sz="3200" b="1" dirty="0">
              <a:solidFill>
                <a:srgbClr val="49494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E63F5B9-A00D-42D7-AF03-89D97D941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39" y="2811462"/>
            <a:ext cx="113633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798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Um pouco mais sobre containers Docker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04386B-441F-4C8A-A1C0-26EE01C20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476" y="1592262"/>
            <a:ext cx="7643522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7534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200" dirty="0">
                <a:solidFill>
                  <a:schemeClr val="accent3">
                    <a:lumMod val="75000"/>
                  </a:schemeClr>
                </a:solidFill>
              </a:rPr>
              <a:t>Exibindo os </a:t>
            </a:r>
            <a:r>
              <a:rPr lang="pt-BR" sz="4200" dirty="0" err="1">
                <a:solidFill>
                  <a:schemeClr val="accent3">
                    <a:lumMod val="75000"/>
                  </a:schemeClr>
                </a:solidFill>
              </a:rPr>
              <a:t>Pods</a:t>
            </a:r>
            <a:r>
              <a:rPr lang="pt-BR" sz="4200" dirty="0">
                <a:solidFill>
                  <a:schemeClr val="accent3">
                    <a:lumMod val="75000"/>
                  </a:schemeClr>
                </a:solidFill>
              </a:rPr>
              <a:t> existentes via </a:t>
            </a:r>
            <a:r>
              <a:rPr lang="pt-BR" sz="4200" dirty="0" err="1">
                <a:solidFill>
                  <a:schemeClr val="accent3">
                    <a:lumMod val="75000"/>
                  </a:schemeClr>
                </a:solidFill>
              </a:rPr>
              <a:t>kubectl</a:t>
            </a:r>
            <a:endParaRPr lang="pt-BR" sz="4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822" y="1885684"/>
            <a:ext cx="10896599" cy="640175"/>
          </a:xfrm>
        </p:spPr>
        <p:txBody>
          <a:bodyPr/>
          <a:lstStyle/>
          <a:p>
            <a:pPr algn="ctr"/>
            <a:r>
              <a:rPr lang="en-US" sz="32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en-US" sz="32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get pods</a:t>
            </a:r>
            <a:endParaRPr lang="pt-BR" sz="3200" b="1" dirty="0">
              <a:solidFill>
                <a:srgbClr val="49494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88FEA2-D524-4EF8-BC1A-F11D7A3E5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22" y="2825217"/>
            <a:ext cx="113633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5032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>
                <a:solidFill>
                  <a:schemeClr val="accent3">
                    <a:lumMod val="75000"/>
                  </a:schemeClr>
                </a:solidFill>
              </a:rPr>
              <a:t>Acessando o cluster via </a:t>
            </a:r>
            <a:r>
              <a:rPr lang="pt-BR" sz="40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4000" dirty="0">
                <a:solidFill>
                  <a:schemeClr val="accent3">
                    <a:lumMod val="75000"/>
                  </a:schemeClr>
                </a:solidFill>
              </a:rPr>
              <a:t> Dashboard</a:t>
            </a:r>
            <a:endParaRPr lang="pt-BR" sz="4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762662"/>
            <a:ext cx="11810999" cy="583237"/>
          </a:xfrm>
        </p:spPr>
        <p:txBody>
          <a:bodyPr/>
          <a:lstStyle/>
          <a:p>
            <a:pPr algn="ctr"/>
            <a:r>
              <a:rPr lang="pt-BR" sz="28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 </a:t>
            </a:r>
            <a:r>
              <a:rPr lang="pt-BR" sz="28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aks</a:t>
            </a:r>
            <a:r>
              <a:rPr lang="pt-BR" sz="28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8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browse</a:t>
            </a:r>
            <a:r>
              <a:rPr lang="pt-BR" sz="28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-g </a:t>
            </a:r>
            <a:r>
              <a:rPr lang="pt-BR" sz="28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TesteKubernetes</a:t>
            </a:r>
            <a:r>
              <a:rPr lang="pt-BR" sz="28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8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 </a:t>
            </a:r>
            <a:r>
              <a:rPr lang="pt-BR" sz="28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ContagemService</a:t>
            </a:r>
            <a:endParaRPr lang="pt-BR" sz="2800" dirty="0">
              <a:solidFill>
                <a:srgbClr val="49494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99E1E7-798B-434E-9627-E852E978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533" y="4788752"/>
            <a:ext cx="1910499" cy="191049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105A8EF-FAA0-4C4D-992D-4182B688667F}"/>
              </a:ext>
            </a:extLst>
          </p:cNvPr>
          <p:cNvSpPr/>
          <p:nvPr/>
        </p:nvSpPr>
        <p:spPr>
          <a:xfrm>
            <a:off x="5345032" y="4729734"/>
            <a:ext cx="134618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15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9125D6E-D819-4BB5-8777-256E850F5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010" y="4818914"/>
            <a:ext cx="2905827" cy="16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7009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Acessando o cluster via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 Dashboard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630D515-4ACF-4742-8044-22B3F746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18" y="1212849"/>
            <a:ext cx="10485437" cy="56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4377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Escalonando a aplicação via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 Dashboard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5ABBD1-595A-4AD9-9A57-19EA6DF64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615" y="1216341"/>
            <a:ext cx="8235244" cy="555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9370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Escalonando a aplicação via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 Dashboard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5ABBD1-595A-4AD9-9A57-19EA6DF64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615" y="1216341"/>
            <a:ext cx="8235244" cy="555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4293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Escalonando a aplicação via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 Dashboard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4A0D95-4D9E-4233-B96C-868EA765D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837" y="1227771"/>
            <a:ext cx="8153444" cy="5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4570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Escalonando a aplicação via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 Dashboard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8F3C7D-77B5-4C06-8B49-0DBB0EC3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015" y="1135062"/>
            <a:ext cx="8534444" cy="576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9360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Escalonando a aplicação via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 Dashboard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71D585-DFBA-436F-A9EC-334B1554D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4" y="2259012"/>
            <a:ext cx="113633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5647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Resultados da execução da aplicação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0318B4-A360-452A-92C1-313CBA127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87" y="1763712"/>
            <a:ext cx="107823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7742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Resultados da execução da aplicação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288A77-F93E-4B88-BB11-A5418660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74" y="1763712"/>
            <a:ext cx="104489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5399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Motivações para uso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887200" cy="496135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Isolamento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Utilização mais racional de recursos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Rapidez no </a:t>
            </a:r>
            <a:r>
              <a:rPr lang="pt-BR" sz="3200" dirty="0" err="1">
                <a:solidFill>
                  <a:srgbClr val="494949"/>
                </a:solidFill>
              </a:rPr>
              <a:t>deployment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Menor dependência do ambiente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Microserviços</a:t>
            </a:r>
            <a:r>
              <a:rPr lang="pt-BR" sz="3200" dirty="0">
                <a:solidFill>
                  <a:srgbClr val="494949"/>
                </a:solidFill>
              </a:rPr>
              <a:t> ganhando força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4571E9-CDB3-4C66-9C67-E13B6F8D0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237" y="2372231"/>
            <a:ext cx="2719108" cy="225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0871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Escalonando a aplicação via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kubectl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762662"/>
            <a:ext cx="11810999" cy="526298"/>
          </a:xfrm>
        </p:spPr>
        <p:txBody>
          <a:bodyPr/>
          <a:lstStyle/>
          <a:p>
            <a:pPr algn="ctr"/>
            <a:r>
              <a:rPr lang="pt-BR" sz="24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kubectl</a:t>
            </a:r>
            <a:r>
              <a:rPr lang="pt-BR" sz="24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pt-BR" sz="24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</a:t>
            </a:r>
            <a:r>
              <a:rPr lang="pt-BR" sz="24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contagem-</a:t>
            </a:r>
            <a:r>
              <a:rPr lang="pt-BR" sz="24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</a:t>
            </a:r>
            <a:r>
              <a:rPr lang="pt-BR" sz="24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--replicas</a:t>
            </a:r>
            <a:r>
              <a:rPr lang="pt-BR" sz="24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=5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99E1E7-798B-434E-9627-E852E978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533" y="4788752"/>
            <a:ext cx="1910499" cy="191049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105A8EF-FAA0-4C4D-992D-4182B688667F}"/>
              </a:ext>
            </a:extLst>
          </p:cNvPr>
          <p:cNvSpPr/>
          <p:nvPr/>
        </p:nvSpPr>
        <p:spPr>
          <a:xfrm>
            <a:off x="5345032" y="4729734"/>
            <a:ext cx="134618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15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9125D6E-D819-4BB5-8777-256E850F5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010" y="4818914"/>
            <a:ext cx="2905827" cy="16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017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Escalonando a aplicação via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kubectl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782610B-A479-4CCD-A269-DED5412D7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4" y="2259012"/>
            <a:ext cx="113633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1323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Excluindo um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Pod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77F54C-A285-43D4-A611-FDB88F366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018" y="1212849"/>
            <a:ext cx="10104437" cy="542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2298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Excluindo um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Pod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2AC3318-5530-403D-9B6B-F69CAE44C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57" y="1197291"/>
            <a:ext cx="10476560" cy="56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4278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E após alguns segundos... Um novo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Pod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0F57BE-D566-483A-B737-C6747EEE7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4" y="2259012"/>
            <a:ext cx="113633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0456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Excluindo o cluster via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kubectl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762662"/>
            <a:ext cx="11810999" cy="440890"/>
          </a:xfrm>
        </p:spPr>
        <p:txBody>
          <a:bodyPr/>
          <a:lstStyle/>
          <a:p>
            <a:pPr algn="ctr"/>
            <a:r>
              <a:rPr lang="en-US" sz="18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lang="en-US" sz="18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aks</a:t>
            </a:r>
            <a:r>
              <a:rPr lang="en-US" sz="18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delete --name </a:t>
            </a:r>
            <a:r>
              <a:rPr lang="en-US" sz="18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ContagemService</a:t>
            </a:r>
            <a:r>
              <a:rPr lang="en-US" sz="18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--resource-group </a:t>
            </a:r>
            <a:r>
              <a:rPr lang="en-US" sz="1800" dirty="0" err="1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TesteKubernetes</a:t>
            </a:r>
            <a:r>
              <a:rPr lang="en-US" sz="1800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49494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--no-wait </a:t>
            </a:r>
            <a:endParaRPr lang="pt-BR" sz="1800" b="1" dirty="0">
              <a:solidFill>
                <a:srgbClr val="49494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99E1E7-798B-434E-9627-E852E978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533" y="4788752"/>
            <a:ext cx="1910499" cy="191049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105A8EF-FAA0-4C4D-992D-4182B688667F}"/>
              </a:ext>
            </a:extLst>
          </p:cNvPr>
          <p:cNvSpPr/>
          <p:nvPr/>
        </p:nvSpPr>
        <p:spPr>
          <a:xfrm>
            <a:off x="5345032" y="4729734"/>
            <a:ext cx="134618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15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9125D6E-D819-4BB5-8777-256E850F5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010" y="4818914"/>
            <a:ext cx="2905827" cy="16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7697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278062"/>
            <a:ext cx="4876800" cy="1181862"/>
          </a:xfrm>
        </p:spPr>
        <p:txBody>
          <a:bodyPr/>
          <a:lstStyle/>
          <a:p>
            <a:pPr algn="ctr"/>
            <a:r>
              <a:rPr lang="pt-BR" dirty="0"/>
              <a:t>DÚVIDAS?</a:t>
            </a:r>
          </a:p>
        </p:txBody>
      </p:sp>
    </p:spTree>
    <p:extLst>
      <p:ext uri="{BB962C8B-B14F-4D97-AF65-F5344CB8AC3E}">
        <p14:creationId xmlns:p14="http://schemas.microsoft.com/office/powerpoint/2010/main" val="151590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4564062"/>
            <a:ext cx="11934824" cy="1181862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medium.com/@</a:t>
            </a:r>
            <a:r>
              <a:rPr lang="en-US" sz="4000" dirty="0" err="1">
                <a:solidFill>
                  <a:schemeClr val="tx1"/>
                </a:solidFill>
              </a:rPr>
              <a:t>renato.groffe</a:t>
            </a:r>
            <a:r>
              <a:rPr lang="en-US" sz="4000" dirty="0">
                <a:solidFill>
                  <a:schemeClr val="tx1"/>
                </a:solidFill>
              </a:rPr>
              <a:t>/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27806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9350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 com isto temos o fim do “bordão”...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D75757A-5D2B-40BC-8A8B-1CE10AB54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168" y="1516062"/>
            <a:ext cx="3742138" cy="436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759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O que podemos instalar?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125662"/>
            <a:ext cx="11887200" cy="37338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Servidores de bancos de dados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Aplicações Web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Serviços em geral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3D88ECC-8A4F-4A92-9F36-F124ABB6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037" y="2201862"/>
            <a:ext cx="2007704" cy="200770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2948C46-21C9-4D94-9736-9C2CC1B69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437" y="3944193"/>
            <a:ext cx="2433638" cy="19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012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Existem também dificuldades...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0"/>
            <a:ext cx="7772399" cy="412420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Como escalar containers?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Como garantir o trabalho coordenado entre os diferentes containers de uma aplicação?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Como detectar containers com falhas e corrigir isso automaticamente?</a:t>
            </a:r>
          </a:p>
        </p:txBody>
      </p:sp>
      <p:pic>
        <p:nvPicPr>
          <p:cNvPr id="4" name="Picture 2" descr="http://blog.concurseirosunidos.org/wp-content/uploads/nas-dificuldades-residem-oportunidades-5.jpg">
            <a:extLst>
              <a:ext uri="{FF2B5EF4-FFF2-40B4-BE49-F238E27FC236}">
                <a16:creationId xmlns:a16="http://schemas.microsoft.com/office/drawing/2014/main" id="{C795C2DB-2D84-44FC-9284-2330EE430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237" y="2313943"/>
            <a:ext cx="3149516" cy="236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99501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1AD536AF-0871-436A-AA0D-576ED1AF3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436475" cy="69945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 como superar tais dificuldades?</a:t>
            </a:r>
          </a:p>
        </p:txBody>
      </p:sp>
    </p:spTree>
    <p:extLst>
      <p:ext uri="{BB962C8B-B14F-4D97-AF65-F5344CB8AC3E}">
        <p14:creationId xmlns:p14="http://schemas.microsoft.com/office/powerpoint/2010/main" val="342759432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8ff673fc-3231-4e3a-893b-6d7f7cd32766"/>
    <ds:schemaRef ds:uri="http://schemas.microsoft.com/sharepoint/v3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  <ds:schemaRef ds:uri="230e9df3-be65-4c73-a93b-d1236ebd677e"/>
    <ds:schemaRef ds:uri="01c77077-aee4-4b5f-bd4e-9cd40a6fff29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4748</TotalTime>
  <Words>2716</Words>
  <Application>Microsoft Office PowerPoint</Application>
  <PresentationFormat>Personalizar</PresentationFormat>
  <Paragraphs>440</Paragraphs>
  <Slides>57</Slides>
  <Notes>57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57</vt:i4>
      </vt:variant>
    </vt:vector>
  </HeadingPairs>
  <TitlesOfParts>
    <vt:vector size="68" baseType="lpstr">
      <vt:lpstr>Arial</vt:lpstr>
      <vt:lpstr>Calibri</vt:lpstr>
      <vt:lpstr>Consolas</vt:lpstr>
      <vt:lpstr>Courier New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ASP.NET Core + Kubernetes + Azure Primeiros passos com  orquestração de containers na nuvem</vt:lpstr>
      <vt:lpstr>Renato Groffe</vt:lpstr>
      <vt:lpstr>Agenda</vt:lpstr>
      <vt:lpstr>Um pouco mais sobre containers Docker</vt:lpstr>
      <vt:lpstr>Motivações para uso</vt:lpstr>
      <vt:lpstr>E com isto temos o fim do “bordão”...</vt:lpstr>
      <vt:lpstr>O que podemos instalar?</vt:lpstr>
      <vt:lpstr>Existem também dificuldades...</vt:lpstr>
      <vt:lpstr>E como superar tais dificuldades?</vt:lpstr>
      <vt:lpstr>Utilizando orquestradores</vt:lpstr>
      <vt:lpstr>E como a nuvem Microsoft fica nisto?</vt:lpstr>
      <vt:lpstr>E mais recentemente (ainda Preview)</vt:lpstr>
      <vt:lpstr>Kubernetes: uma visão geral</vt:lpstr>
      <vt:lpstr>Kubernetes: uma visão geral</vt:lpstr>
      <vt:lpstr>Kubernetes: uma visão geral</vt:lpstr>
      <vt:lpstr>Kubernetes: gerenciamento de containers</vt:lpstr>
      <vt:lpstr>Kubernetes: arquitetura</vt:lpstr>
      <vt:lpstr>Kubernetes: arquitetura</vt:lpstr>
      <vt:lpstr>Kubernetes: arquitetura</vt:lpstr>
      <vt:lpstr>Kubernetes: arquitetura</vt:lpstr>
      <vt:lpstr>Kubernetes: arquitetura</vt:lpstr>
      <vt:lpstr>Kubernetes: arquitetura</vt:lpstr>
      <vt:lpstr>Kubernetes: arquitetura</vt:lpstr>
      <vt:lpstr>EXEMPLO PRÁTICO</vt:lpstr>
      <vt:lpstr>Aplicação </vt:lpstr>
      <vt:lpstr>Aplicação </vt:lpstr>
      <vt:lpstr>Criar uma imagem Docker da aplicação</vt:lpstr>
      <vt:lpstr>Azure Container Registry</vt:lpstr>
      <vt:lpstr>Azure Container Registry – Publicação</vt:lpstr>
      <vt:lpstr>Azure Container Registry</vt:lpstr>
      <vt:lpstr>Azure CLI 2.0</vt:lpstr>
      <vt:lpstr>Criando um cluster do AKS</vt:lpstr>
      <vt:lpstr>Criando um cluster do AKS</vt:lpstr>
      <vt:lpstr>Liberando o acesso do kubectl ao cluster do AKS</vt:lpstr>
      <vt:lpstr>Liberando o acesso do kubectl ao Container Registry</vt:lpstr>
      <vt:lpstr>Criando os Pods (Deployment)</vt:lpstr>
      <vt:lpstr>Criando o objeto Service</vt:lpstr>
      <vt:lpstr>Exibindo os objetos Deployment via kubectl</vt:lpstr>
      <vt:lpstr>Exibindo os Services existentes via kubectl</vt:lpstr>
      <vt:lpstr>Exibindo os Pods existentes via kubectl</vt:lpstr>
      <vt:lpstr>Acessando o cluster via Kubernetes Dashboard</vt:lpstr>
      <vt:lpstr>Acessando o cluster via Kubernetes Dashboard</vt:lpstr>
      <vt:lpstr>Escalonando a aplicação via Kubernetes Dashboard</vt:lpstr>
      <vt:lpstr>Escalonando a aplicação via Kubernetes Dashboard</vt:lpstr>
      <vt:lpstr>Escalonando a aplicação via Kubernetes Dashboard</vt:lpstr>
      <vt:lpstr>Escalonando a aplicação via Kubernetes Dashboard</vt:lpstr>
      <vt:lpstr>Escalonando a aplicação via Kubernetes Dashboard</vt:lpstr>
      <vt:lpstr>Resultados da execução da aplicação</vt:lpstr>
      <vt:lpstr>Resultados da execução da aplicação</vt:lpstr>
      <vt:lpstr>Escalonando a aplicação via kubectl</vt:lpstr>
      <vt:lpstr>Escalonando a aplicação via kubectl</vt:lpstr>
      <vt:lpstr>Excluindo um Pod</vt:lpstr>
      <vt:lpstr>Excluindo um Pod</vt:lpstr>
      <vt:lpstr>E após alguns segundos... Um novo Pod!</vt:lpstr>
      <vt:lpstr>Excluindo o cluster via kubectl</vt:lpstr>
      <vt:lpstr>DÚVIDAS?</vt:lpstr>
      <vt:lpstr>OBRIGADO!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.</cp:lastModifiedBy>
  <cp:revision>266</cp:revision>
  <dcterms:created xsi:type="dcterms:W3CDTF">2016-08-05T22:03:34Z</dcterms:created>
  <dcterms:modified xsi:type="dcterms:W3CDTF">2018-04-03T19:05:38Z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